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274" r:id="rId3"/>
  </p:sldIdLst>
  <p:sldSz cx="6858000" cy="9144000" type="screen4x3"/>
  <p:notesSz cx="7077075" cy="9363075"/>
  <p:defaultTextStyle>
    <a:defPPr>
      <a:defRPr lang="en-US"/>
    </a:defPPr>
    <a:lvl1pPr marL="0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8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7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5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4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2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0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9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67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6B77"/>
    <a:srgbClr val="EA1159"/>
    <a:srgbClr val="328E98"/>
    <a:srgbClr val="CC0000"/>
    <a:srgbClr val="FF0000"/>
    <a:srgbClr val="E51A5B"/>
    <a:srgbClr val="FFDAE0"/>
    <a:srgbClr val="FFDCE1"/>
    <a:srgbClr val="B9B250"/>
    <a:srgbClr val="F6F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 autoAdjust="0"/>
    <p:restoredTop sz="86285" autoAdjust="0"/>
  </p:normalViewPr>
  <p:slideViewPr>
    <p:cSldViewPr snapToGrid="0" snapToObjects="1">
      <p:cViewPr varScale="1">
        <p:scale>
          <a:sx n="95" d="100"/>
          <a:sy n="95" d="100"/>
        </p:scale>
        <p:origin x="3064" y="184"/>
      </p:cViewPr>
      <p:guideLst>
        <p:guide orient="horz" pos="1392"/>
        <p:guide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-2480" y="-96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836C0-0A5E-453E-8322-0808F3F69903}" type="datetimeFigureOut">
              <a:rPr lang="en-US" smtClean="0"/>
              <a:t>5/8/24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929E9-4119-48C8-B55C-20BC20C255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2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01675"/>
            <a:ext cx="263207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9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8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7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5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34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2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0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9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67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2500" y="701675"/>
            <a:ext cx="2632075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308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2500" y="701675"/>
            <a:ext cx="2632075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2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50C6-CD38-8246-83D4-BB9E5914E48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3C8-4168-1E4A-95EB-69E3B4E86E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50C6-CD38-8246-83D4-BB9E5914E48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3C8-4168-1E4A-95EB-69E3B4E86E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50C6-CD38-8246-83D4-BB9E5914E48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3C8-4168-1E4A-95EB-69E3B4E86E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50C6-CD38-8246-83D4-BB9E5914E48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3C8-4168-1E4A-95EB-69E3B4E86E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50C6-CD38-8246-83D4-BB9E5914E48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3C8-4168-1E4A-95EB-69E3B4E86E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50C6-CD38-8246-83D4-BB9E5914E48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3C8-4168-1E4A-95EB-69E3B4E86E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3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8" indent="0">
              <a:buNone/>
              <a:defRPr sz="2000" b="1"/>
            </a:lvl2pPr>
            <a:lvl3pPr marL="914317" indent="0">
              <a:buNone/>
              <a:defRPr sz="1800" b="1"/>
            </a:lvl3pPr>
            <a:lvl4pPr marL="1371475" indent="0">
              <a:buNone/>
              <a:defRPr sz="1600" b="1"/>
            </a:lvl4pPr>
            <a:lvl5pPr marL="1828634" indent="0">
              <a:buNone/>
              <a:defRPr sz="1600" b="1"/>
            </a:lvl5pPr>
            <a:lvl6pPr marL="2285792" indent="0">
              <a:buNone/>
              <a:defRPr sz="1600" b="1"/>
            </a:lvl6pPr>
            <a:lvl7pPr marL="2742950" indent="0">
              <a:buNone/>
              <a:defRPr sz="1600" b="1"/>
            </a:lvl7pPr>
            <a:lvl8pPr marL="3200109" indent="0">
              <a:buNone/>
              <a:defRPr sz="1600" b="1"/>
            </a:lvl8pPr>
            <a:lvl9pPr marL="3657267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3" y="2899834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8" indent="0">
              <a:buNone/>
              <a:defRPr sz="2000" b="1"/>
            </a:lvl2pPr>
            <a:lvl3pPr marL="914317" indent="0">
              <a:buNone/>
              <a:defRPr sz="1800" b="1"/>
            </a:lvl3pPr>
            <a:lvl4pPr marL="1371475" indent="0">
              <a:buNone/>
              <a:defRPr sz="1600" b="1"/>
            </a:lvl4pPr>
            <a:lvl5pPr marL="1828634" indent="0">
              <a:buNone/>
              <a:defRPr sz="1600" b="1"/>
            </a:lvl5pPr>
            <a:lvl6pPr marL="2285792" indent="0">
              <a:buNone/>
              <a:defRPr sz="1600" b="1"/>
            </a:lvl6pPr>
            <a:lvl7pPr marL="2742950" indent="0">
              <a:buNone/>
              <a:defRPr sz="1600" b="1"/>
            </a:lvl7pPr>
            <a:lvl8pPr marL="3200109" indent="0">
              <a:buNone/>
              <a:defRPr sz="1600" b="1"/>
            </a:lvl8pPr>
            <a:lvl9pPr marL="3657267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4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50C6-CD38-8246-83D4-BB9E5914E48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3C8-4168-1E4A-95EB-69E3B4E86E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50C6-CD38-8246-83D4-BB9E5914E48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3C8-4168-1E4A-95EB-69E3B4E86E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50C6-CD38-8246-83D4-BB9E5914E48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3C8-4168-1E4A-95EB-69E3B4E86E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58" indent="0">
              <a:buNone/>
              <a:defRPr sz="1200"/>
            </a:lvl2pPr>
            <a:lvl3pPr marL="914317" indent="0">
              <a:buNone/>
              <a:defRPr sz="1000"/>
            </a:lvl3pPr>
            <a:lvl4pPr marL="1371475" indent="0">
              <a:buNone/>
              <a:defRPr sz="900"/>
            </a:lvl4pPr>
            <a:lvl5pPr marL="1828634" indent="0">
              <a:buNone/>
              <a:defRPr sz="900"/>
            </a:lvl5pPr>
            <a:lvl6pPr marL="2285792" indent="0">
              <a:buNone/>
              <a:defRPr sz="900"/>
            </a:lvl6pPr>
            <a:lvl7pPr marL="2742950" indent="0">
              <a:buNone/>
              <a:defRPr sz="900"/>
            </a:lvl7pPr>
            <a:lvl8pPr marL="3200109" indent="0">
              <a:buNone/>
              <a:defRPr sz="900"/>
            </a:lvl8pPr>
            <a:lvl9pPr marL="3657267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50C6-CD38-8246-83D4-BB9E5914E48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3C8-4168-1E4A-95EB-69E3B4E86E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7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7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58" indent="0">
              <a:buNone/>
              <a:defRPr sz="2800"/>
            </a:lvl2pPr>
            <a:lvl3pPr marL="914317" indent="0">
              <a:buNone/>
              <a:defRPr sz="2400"/>
            </a:lvl3pPr>
            <a:lvl4pPr marL="1371475" indent="0">
              <a:buNone/>
              <a:defRPr sz="2000"/>
            </a:lvl4pPr>
            <a:lvl5pPr marL="1828634" indent="0">
              <a:buNone/>
              <a:defRPr sz="2000"/>
            </a:lvl5pPr>
            <a:lvl6pPr marL="2285792" indent="0">
              <a:buNone/>
              <a:defRPr sz="2000"/>
            </a:lvl6pPr>
            <a:lvl7pPr marL="2742950" indent="0">
              <a:buNone/>
              <a:defRPr sz="2000"/>
            </a:lvl7pPr>
            <a:lvl8pPr marL="3200109" indent="0">
              <a:buNone/>
              <a:defRPr sz="2000"/>
            </a:lvl8pPr>
            <a:lvl9pPr marL="3657267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7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58" indent="0">
              <a:buNone/>
              <a:defRPr sz="1200"/>
            </a:lvl2pPr>
            <a:lvl3pPr marL="914317" indent="0">
              <a:buNone/>
              <a:defRPr sz="1000"/>
            </a:lvl3pPr>
            <a:lvl4pPr marL="1371475" indent="0">
              <a:buNone/>
              <a:defRPr sz="900"/>
            </a:lvl4pPr>
            <a:lvl5pPr marL="1828634" indent="0">
              <a:buNone/>
              <a:defRPr sz="900"/>
            </a:lvl5pPr>
            <a:lvl6pPr marL="2285792" indent="0">
              <a:buNone/>
              <a:defRPr sz="900"/>
            </a:lvl6pPr>
            <a:lvl7pPr marL="2742950" indent="0">
              <a:buNone/>
              <a:defRPr sz="900"/>
            </a:lvl7pPr>
            <a:lvl8pPr marL="3200109" indent="0">
              <a:buNone/>
              <a:defRPr sz="900"/>
            </a:lvl8pPr>
            <a:lvl9pPr marL="3657267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50C6-CD38-8246-83D4-BB9E5914E48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3C8-4168-1E4A-95EB-69E3B4E86E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D50C6-CD38-8246-83D4-BB9E5914E48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243C8-4168-1E4A-95EB-69E3B4E86E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5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9" indent="-342869" algn="l" defTabSz="45715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2" indent="-285724" algn="l" defTabSz="457158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6" indent="-228579" algn="l" defTabSz="457158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4" indent="-228579" algn="l" defTabSz="45715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3" indent="-228579" algn="l" defTabSz="45715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1" indent="-228579" algn="l" defTabSz="45715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9" indent="-228579" algn="l" defTabSz="45715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88" indent="-228579" algn="l" defTabSz="45715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46" indent="-228579" algn="l" defTabSz="45715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8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7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5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4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2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0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9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67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CE00478-412A-43C4-8274-F320A9F0B6EF}"/>
              </a:ext>
            </a:extLst>
          </p:cNvPr>
          <p:cNvSpPr/>
          <p:nvPr/>
        </p:nvSpPr>
        <p:spPr>
          <a:xfrm>
            <a:off x="386556" y="3800527"/>
            <a:ext cx="6161804" cy="764455"/>
          </a:xfrm>
          <a:prstGeom prst="roundRect">
            <a:avLst/>
          </a:prstGeom>
          <a:gradFill>
            <a:gsLst>
              <a:gs pos="100000">
                <a:srgbClr val="D96B77">
                  <a:alpha val="17647"/>
                </a:srgb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29768" y="225257"/>
            <a:ext cx="1754123" cy="523212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  <a:latin typeface="ChopinScript"/>
                <a:cs typeface="ChopinScript"/>
              </a:rPr>
              <a:t>Le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ChopinScript"/>
                <a:cs typeface="ChopinScript"/>
              </a:rPr>
              <a:t> 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  <a:latin typeface="ChopinScript"/>
                <a:cs typeface="ChopinScript"/>
              </a:rPr>
              <a:t>Moulin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ChopinScript"/>
                <a:cs typeface="ChopinScript"/>
              </a:rPr>
              <a:t> 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hopinScript"/>
              <a:cs typeface="ChopinScrip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2894" y="8834155"/>
            <a:ext cx="6561930" cy="400101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ctr"/>
            <a:r>
              <a:rPr lang="en-US" sz="1000" dirty="0">
                <a:solidFill>
                  <a:srgbClr val="EA1159"/>
                </a:solidFill>
              </a:rPr>
              <a:t>3% DISCOUNT FOR ALL PURCHASES USING CASH</a:t>
            </a:r>
          </a:p>
          <a:p>
            <a:pPr algn="ctr"/>
            <a:endParaRPr lang="en-US" sz="1000" dirty="0">
              <a:solidFill>
                <a:srgbClr val="EA1159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D084234-0184-4F1D-9D19-88934084CBD6}"/>
              </a:ext>
            </a:extLst>
          </p:cNvPr>
          <p:cNvSpPr txBox="1"/>
          <p:nvPr/>
        </p:nvSpPr>
        <p:spPr>
          <a:xfrm>
            <a:off x="432000" y="1467098"/>
            <a:ext cx="2362199" cy="323157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r>
              <a:rPr lang="en-US" sz="1500" u="sng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POUR</a:t>
            </a:r>
            <a:r>
              <a:rPr lang="en-US" sz="1500" u="sng" dirty="0">
                <a:solidFill>
                  <a:schemeClr val="tx1">
                    <a:lumMod val="65000"/>
                    <a:lumOff val="35000"/>
                  </a:schemeClr>
                </a:solidFill>
                <a:cs typeface="American Typewriter"/>
              </a:rPr>
              <a:t> COMMENCER</a:t>
            </a:r>
            <a:endParaRPr lang="en-US" sz="1500" u="sng" dirty="0">
              <a:cs typeface="American Typewriter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4669E1-8FFF-4283-BD37-367412848D7F}"/>
              </a:ext>
            </a:extLst>
          </p:cNvPr>
          <p:cNvSpPr txBox="1"/>
          <p:nvPr/>
        </p:nvSpPr>
        <p:spPr>
          <a:xfrm>
            <a:off x="432000" y="1775315"/>
            <a:ext cx="6247605" cy="1785096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>
              <a:spcBef>
                <a:spcPts val="100"/>
              </a:spcBef>
              <a:spcAft>
                <a:spcPts val="150"/>
              </a:spcAft>
              <a:tabLst>
                <a:tab pos="3086100" algn="r"/>
              </a:tabLst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Soupe du jour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|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Soup of the day   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spcBef>
                <a:spcPts val="100"/>
              </a:spcBef>
              <a:spcAft>
                <a:spcPts val="150"/>
              </a:spcAft>
              <a:tabLst>
                <a:tab pos="3086100" algn="r"/>
              </a:tabLst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Soupe à l’oignon gratinée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| Traditional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French onion soup   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spcBef>
                <a:spcPts val="100"/>
              </a:spcBef>
              <a:spcAft>
                <a:spcPts val="150"/>
              </a:spcAft>
              <a:tabLst>
                <a:tab pos="3086100" algn="r"/>
              </a:tabLst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Pâté de </a:t>
            </a:r>
            <a:r>
              <a:rPr lang="en-US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campagne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Maison</a:t>
            </a:r>
            <a:r>
              <a:rPr lang="en-US" sz="1000" dirty="0">
                <a:solidFill>
                  <a:srgbClr val="595959"/>
                </a:solidFill>
                <a:cs typeface="American Typewriter"/>
              </a:rPr>
              <a:t>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| Homemade Country pork paté served with sliced baguette and cornichons   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spcBef>
                <a:spcPts val="100"/>
              </a:spcBef>
              <a:spcAft>
                <a:spcPts val="150"/>
              </a:spcAft>
              <a:tabLst>
                <a:tab pos="3086100" algn="r"/>
              </a:tabLst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Escargots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| Baked Burgundy snails in garlic &amp; parsley butter     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GF</a:t>
            </a:r>
          </a:p>
          <a:p>
            <a:pPr>
              <a:spcBef>
                <a:spcPts val="100"/>
              </a:spcBef>
              <a:spcAft>
                <a:spcPts val="150"/>
              </a:spcAft>
              <a:tabLst>
                <a:tab pos="3086100" algn="r"/>
              </a:tabLst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Tartare de thon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|  Grade sushi tuna, ginger &amp; soy dressing, avocado, wasabi </a:t>
            </a: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sauce  </a:t>
            </a:r>
            <a:endParaRPr lang="en-US" sz="700" b="1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spcBef>
                <a:spcPts val="100"/>
              </a:spcBef>
              <a:spcAft>
                <a:spcPts val="150"/>
              </a:spcAft>
              <a:tabLst>
                <a:tab pos="3086100" algn="r"/>
              </a:tabLst>
            </a:pPr>
            <a:r>
              <a:rPr 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Poireaux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 vinaigrette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| Poached leeks, mustard vinaigrette, boiled egg, parsley  </a:t>
            </a:r>
            <a:r>
              <a:rPr lang="en-US" sz="8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GF</a:t>
            </a:r>
            <a:endParaRPr lang="en-US" sz="700" b="1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spcBef>
                <a:spcPts val="100"/>
              </a:spcBef>
              <a:spcAft>
                <a:spcPts val="150"/>
              </a:spcAft>
              <a:tabLst>
                <a:tab pos="3086100" algn="r"/>
              </a:tabLst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spcBef>
                <a:spcPts val="100"/>
              </a:spcBef>
              <a:spcAft>
                <a:spcPts val="150"/>
              </a:spcAft>
              <a:tabLst>
                <a:tab pos="3086100" algn="r"/>
              </a:tabLst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spcBef>
                <a:spcPts val="100"/>
              </a:spcBef>
              <a:spcAft>
                <a:spcPts val="150"/>
              </a:spcAft>
              <a:tabLst>
                <a:tab pos="3086100" algn="r"/>
              </a:tabLst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3FD7239-DA9D-4E3E-AEFC-89E3EE78AA44}"/>
              </a:ext>
            </a:extLst>
          </p:cNvPr>
          <p:cNvSpPr txBox="1"/>
          <p:nvPr/>
        </p:nvSpPr>
        <p:spPr>
          <a:xfrm>
            <a:off x="450056" y="3909850"/>
            <a:ext cx="6247605" cy="630934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>
              <a:spcAft>
                <a:spcPts val="300"/>
              </a:spcAft>
              <a:tabLst>
                <a:tab pos="3086100" algn="r"/>
              </a:tabLst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Assiette de Charcuterie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 –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Prosciutto, pâté, Parisian ham, saucisson sec and cornichons   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spcAft>
                <a:spcPts val="300"/>
              </a:spcAft>
              <a:tabLst>
                <a:tab pos="3086100" algn="r"/>
              </a:tabLst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Assiette de Fromage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– Assorted artisanal cheeses, walnuts and grapes   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spcAft>
                <a:spcPts val="300"/>
              </a:spcAft>
              <a:tabLst>
                <a:tab pos="3086100" algn="r"/>
              </a:tabLst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Assiette Mixte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– Assorted artisanal cheeses and cured meats, walnuts and grapes  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995A07-2154-442C-9D94-5A0702D398BC}"/>
              </a:ext>
            </a:extLst>
          </p:cNvPr>
          <p:cNvSpPr txBox="1"/>
          <p:nvPr/>
        </p:nvSpPr>
        <p:spPr>
          <a:xfrm>
            <a:off x="429767" y="5156826"/>
            <a:ext cx="2362199" cy="323157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r>
              <a:rPr lang="en-US" sz="1500" u="sng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NOS SALADES</a:t>
            </a:r>
            <a:endParaRPr lang="en-US" sz="15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5A6067-246B-42C5-BA5B-30D29E9BCB57}"/>
              </a:ext>
            </a:extLst>
          </p:cNvPr>
          <p:cNvSpPr txBox="1"/>
          <p:nvPr/>
        </p:nvSpPr>
        <p:spPr>
          <a:xfrm>
            <a:off x="429768" y="5449668"/>
            <a:ext cx="6247606" cy="1138765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>
              <a:tabLst>
                <a:tab pos="6057900" algn="r"/>
              </a:tabLst>
            </a:pPr>
            <a:endParaRPr lang="en-US" sz="900" b="1" dirty="0">
              <a:solidFill>
                <a:schemeClr val="tx1">
                  <a:lumMod val="85000"/>
                  <a:lumOff val="15000"/>
                </a:schemeClr>
              </a:solidFill>
              <a:cs typeface="American Typewriter"/>
            </a:endParaRPr>
          </a:p>
          <a:p>
            <a:pPr>
              <a:tabLst>
                <a:tab pos="6057900" algn="r"/>
              </a:tabLst>
            </a:pPr>
            <a:r>
              <a:rPr lang="en-US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Salade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</a:t>
            </a:r>
            <a:r>
              <a:rPr lang="en-US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d’endives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  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GF</a:t>
            </a:r>
            <a:endParaRPr lang="en-US" sz="1000" b="1" dirty="0">
              <a:solidFill>
                <a:schemeClr val="tx1">
                  <a:lumMod val="85000"/>
                  <a:lumOff val="15000"/>
                </a:schemeClr>
              </a:solidFill>
              <a:cs typeface="American Typewriter"/>
            </a:endParaRPr>
          </a:p>
          <a:p>
            <a:pPr>
              <a:tabLst>
                <a:tab pos="6057900" algn="r"/>
              </a:tabLst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-128"/>
                <a:cs typeface="American Typewriter"/>
              </a:rPr>
              <a:t>Endive salad with blue cheese, pear, walnuts, lemon basil dressing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charset="-128"/>
              <a:cs typeface="American Typewriter"/>
            </a:endParaRPr>
          </a:p>
          <a:p>
            <a:pPr>
              <a:tabLst>
                <a:tab pos="3086100" algn="r"/>
              </a:tabLst>
            </a:pPr>
            <a:endParaRPr lang="en-US" sz="1000" b="1" dirty="0">
              <a:solidFill>
                <a:schemeClr val="tx1">
                  <a:lumMod val="85000"/>
                  <a:lumOff val="1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r>
              <a:rPr lang="en-US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Salade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</a:t>
            </a:r>
            <a:r>
              <a:rPr lang="en-US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d’artichauts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   GF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Arugula salad, fried artichokes hearts, cherry tomatoes, parmesan cheese and  lemon-coriander dressing</a:t>
            </a:r>
          </a:p>
          <a:p>
            <a:pPr>
              <a:tabLst>
                <a:tab pos="3086100" algn="r"/>
              </a:tabLst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11EBD84-B18B-44E8-B915-A30B91712575}"/>
              </a:ext>
            </a:extLst>
          </p:cNvPr>
          <p:cNvSpPr txBox="1"/>
          <p:nvPr/>
        </p:nvSpPr>
        <p:spPr>
          <a:xfrm>
            <a:off x="429768" y="6765818"/>
            <a:ext cx="2362199" cy="323157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r>
              <a:rPr lang="en-US" sz="1500" u="sng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NOS MOULES</a:t>
            </a:r>
            <a:endParaRPr lang="en-US" sz="15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2966F17-5871-497F-85E9-F31AE938CB18}"/>
              </a:ext>
            </a:extLst>
          </p:cNvPr>
          <p:cNvSpPr txBox="1"/>
          <p:nvPr/>
        </p:nvSpPr>
        <p:spPr>
          <a:xfrm>
            <a:off x="432000" y="7226656"/>
            <a:ext cx="6247605" cy="1015655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>
              <a:tabLst>
                <a:tab pos="3086100" algn="r"/>
              </a:tabLst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Moules Marinières Frites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 </a:t>
            </a:r>
            <a:r>
              <a:rPr 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ou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 </a:t>
            </a:r>
            <a:r>
              <a:rPr 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Salade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    GF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Steamed mussels with garlic, shallots, parsley, lemon and white wine broth and French Fries or Salad</a:t>
            </a:r>
          </a:p>
          <a:p>
            <a:pPr>
              <a:tabLst>
                <a:tab pos="3086100" algn="r"/>
              </a:tabLst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Moules Dijonnaise, Frites </a:t>
            </a:r>
            <a:r>
              <a:rPr lang="en-US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ou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</a:t>
            </a:r>
            <a:r>
              <a:rPr lang="en-US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Salade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   GF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Steamed mussels with white wine broth and Dijon mustard sauce, served with French Fries or Salad</a:t>
            </a:r>
          </a:p>
          <a:p>
            <a:pPr>
              <a:tabLst>
                <a:tab pos="3086100" algn="r"/>
              </a:tabLst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merType Md BT" panose="02090504030505020304" pitchFamily="18" charset="0"/>
                <a:cs typeface="American Typewriter"/>
              </a:rPr>
              <a:t>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990CDEF-BE05-4FF2-9C35-83D8D7C194AB}"/>
              </a:ext>
            </a:extLst>
          </p:cNvPr>
          <p:cNvSpPr txBox="1"/>
          <p:nvPr/>
        </p:nvSpPr>
        <p:spPr>
          <a:xfrm>
            <a:off x="429768" y="3475206"/>
            <a:ext cx="2077043" cy="307768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r>
              <a:rPr lang="en-US" sz="1400" b="1" dirty="0">
                <a:solidFill>
                  <a:srgbClr val="EA1159"/>
                </a:solidFill>
                <a:cs typeface="American Typewriter"/>
              </a:rPr>
              <a:t>Nos Plateaux à partager: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CC68151-C779-4AD6-BF11-19F4DE89D970}"/>
              </a:ext>
            </a:extLst>
          </p:cNvPr>
          <p:cNvSpPr txBox="1"/>
          <p:nvPr/>
        </p:nvSpPr>
        <p:spPr>
          <a:xfrm>
            <a:off x="429768" y="546413"/>
            <a:ext cx="3257764" cy="55399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lIns="91432" tIns="45716" rIns="91432" bIns="45716" rtlCol="0">
            <a:spAutoFit/>
          </a:bodyPr>
          <a:lstStyle/>
          <a:p>
            <a:r>
              <a:rPr lang="en-US" sz="3000" dirty="0">
                <a:solidFill>
                  <a:srgbClr val="EA1159"/>
                </a:solidFill>
                <a:cs typeface="American Typewriter"/>
              </a:rPr>
              <a:t>DINNER MENU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2D38F9A-F26C-4FCD-88A7-11DB5BBC2BA3}"/>
              </a:ext>
            </a:extLst>
          </p:cNvPr>
          <p:cNvCxnSpPr/>
          <p:nvPr/>
        </p:nvCxnSpPr>
        <p:spPr>
          <a:xfrm rot="5400000">
            <a:off x="-4301569" y="4549537"/>
            <a:ext cx="9143206" cy="45720"/>
          </a:xfrm>
          <a:prstGeom prst="line">
            <a:avLst/>
          </a:prstGeom>
          <a:ln>
            <a:solidFill>
              <a:srgbClr val="328E9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D4C4F5C-C05F-42CE-92A8-A772B3646186}"/>
              </a:ext>
            </a:extLst>
          </p:cNvPr>
          <p:cNvCxnSpPr/>
          <p:nvPr/>
        </p:nvCxnSpPr>
        <p:spPr>
          <a:xfrm rot="5400000">
            <a:off x="-4365069" y="4536474"/>
            <a:ext cx="9143206" cy="45720"/>
          </a:xfrm>
          <a:prstGeom prst="line">
            <a:avLst/>
          </a:prstGeom>
          <a:ln w="12700" cmpd="sng">
            <a:solidFill>
              <a:srgbClr val="EA11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4F4B16E3-4B75-B64F-B447-0012203A9A53}"/>
              </a:ext>
            </a:extLst>
          </p:cNvPr>
          <p:cNvSpPr txBox="1"/>
          <p:nvPr/>
        </p:nvSpPr>
        <p:spPr>
          <a:xfrm>
            <a:off x="453377" y="6882062"/>
            <a:ext cx="6240964" cy="1592736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just">
              <a:spcAft>
                <a:spcPts val="300"/>
              </a:spcAft>
              <a:tabLst>
                <a:tab pos="6057900" algn="r"/>
              </a:tabLst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Small house salad </a:t>
            </a:r>
            <a:endParaRPr lang="en-US" sz="700" b="1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 algn="just">
              <a:spcAft>
                <a:spcPts val="300"/>
              </a:spcAft>
              <a:tabLst>
                <a:tab pos="6057900" algn="r"/>
              </a:tabLst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French fries  </a:t>
            </a:r>
            <a:endParaRPr lang="en-US" sz="700" b="1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 algn="just">
              <a:spcAft>
                <a:spcPts val="300"/>
              </a:spcAft>
              <a:tabLst>
                <a:tab pos="6057900" algn="r"/>
              </a:tabLst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French string beans </a:t>
            </a:r>
            <a:endParaRPr lang="en-US" sz="700" b="1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 algn="just">
              <a:spcAft>
                <a:spcPts val="300"/>
              </a:spcAft>
              <a:tabLst>
                <a:tab pos="6057900" algn="r"/>
              </a:tabLst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Ratatouille  </a:t>
            </a:r>
            <a:endParaRPr lang="en-US" sz="700" b="1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 algn="just">
              <a:spcAft>
                <a:spcPts val="300"/>
              </a:spcAft>
              <a:tabLst>
                <a:tab pos="6057900" algn="r"/>
              </a:tabLst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Mashed potatoes</a:t>
            </a:r>
          </a:p>
          <a:p>
            <a:pPr algn="just">
              <a:spcAft>
                <a:spcPts val="300"/>
              </a:spcAft>
              <a:tabLst>
                <a:tab pos="6057900" algn="r"/>
              </a:tabLst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 algn="just">
              <a:spcAft>
                <a:spcPts val="300"/>
              </a:spcAft>
              <a:tabLst>
                <a:tab pos="6057900" algn="r"/>
              </a:tabLst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 algn="just">
              <a:spcAft>
                <a:spcPts val="300"/>
              </a:spcAft>
              <a:tabLst>
                <a:tab pos="6057900" algn="r"/>
              </a:tabLst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                                                                                        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merType Md BT" panose="02090504030505020304" pitchFamily="18" charset="0"/>
                <a:cs typeface="American Typewriter"/>
              </a:rPr>
              <a:t>                                        </a:t>
            </a:r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-4279503" y="4571603"/>
            <a:ext cx="9143206" cy="1588"/>
          </a:xfrm>
          <a:prstGeom prst="line">
            <a:avLst/>
          </a:prstGeom>
          <a:ln>
            <a:solidFill>
              <a:srgbClr val="328E9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-4343003" y="4571603"/>
            <a:ext cx="9143206" cy="1588"/>
          </a:xfrm>
          <a:prstGeom prst="line">
            <a:avLst/>
          </a:prstGeom>
          <a:ln w="12700" cmpd="sng">
            <a:solidFill>
              <a:srgbClr val="EA11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02EDE03-1430-B844-8158-A5E83F952855}"/>
              </a:ext>
            </a:extLst>
          </p:cNvPr>
          <p:cNvSpPr txBox="1"/>
          <p:nvPr/>
        </p:nvSpPr>
        <p:spPr>
          <a:xfrm>
            <a:off x="432000" y="1264257"/>
            <a:ext cx="2362199" cy="323157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r>
              <a:rPr lang="en-US" sz="1500" u="sng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NOS PLATS</a:t>
            </a:r>
            <a:endParaRPr lang="en-US" sz="15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9BEE99-2419-694A-838C-EA2AC083BE71}"/>
              </a:ext>
            </a:extLst>
          </p:cNvPr>
          <p:cNvSpPr txBox="1"/>
          <p:nvPr/>
        </p:nvSpPr>
        <p:spPr>
          <a:xfrm>
            <a:off x="432000" y="1630476"/>
            <a:ext cx="6247605" cy="4524307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>
              <a:tabLst>
                <a:tab pos="3086100" algn="r"/>
              </a:tabLst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Poulet rôti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 à </a:t>
            </a:r>
            <a:r>
              <a:rPr 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l’estragon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     GF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Free range roasted chicken with tarragon sauce served with Yukon gold mashed potatoes and French string beans</a:t>
            </a:r>
          </a:p>
          <a:p>
            <a:pPr>
              <a:tabLst>
                <a:tab pos="3086100" algn="r"/>
              </a:tabLst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Canard </a:t>
            </a:r>
            <a:r>
              <a:rPr lang="en-US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à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</a:t>
            </a:r>
            <a:r>
              <a:rPr lang="en-US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l’orange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   GF</a:t>
            </a:r>
          </a:p>
          <a:p>
            <a:pPr>
              <a:tabLst>
                <a:tab pos="3086100" algn="r"/>
              </a:tabLst>
            </a:pP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Pekin duck breast over wild rice &amp; vegetables and blood orange sauce</a:t>
            </a:r>
          </a:p>
          <a:p>
            <a:pPr>
              <a:tabLst>
                <a:tab pos="3086100" algn="r"/>
              </a:tabLst>
            </a:pP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  <a:cs typeface="American Typewriter"/>
            </a:endParaRPr>
          </a:p>
          <a:p>
            <a:pPr>
              <a:tabLst>
                <a:tab pos="6057900" algn="r"/>
              </a:tabLst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Bavette    GF	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tabLst>
                <a:tab pos="6057900" algn="r"/>
              </a:tabLst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Skirt steak, crispy fingerling potatoes, green salad and chimichurri sauce</a:t>
            </a:r>
          </a:p>
          <a:p>
            <a:pPr>
              <a:tabLst>
                <a:tab pos="6057900" algn="r"/>
              </a:tabLst>
            </a:pP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  <a:cs typeface="American Typewriter"/>
            </a:endParaRPr>
          </a:p>
          <a:p>
            <a:pPr>
              <a:tabLst>
                <a:tab pos="6057900" algn="r"/>
              </a:tabLst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Boeuf Bourguignon     GF	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tabLst>
                <a:tab pos="6057900" algn="r"/>
              </a:tabLst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Braised short ribs in red wine sauce, pearl onions, carrots, mushroom, served with mashed potato </a:t>
            </a:r>
            <a:endParaRPr lang="en-US" sz="1000" b="1" dirty="0">
              <a:solidFill>
                <a:schemeClr val="tx1">
                  <a:lumMod val="85000"/>
                  <a:lumOff val="1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  <a:cs typeface="American Typewriter"/>
            </a:endParaRPr>
          </a:p>
          <a:p>
            <a:pPr>
              <a:tabLst>
                <a:tab pos="6057900" algn="r"/>
              </a:tabLst>
            </a:pPr>
            <a:r>
              <a:rPr lang="en-US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Entrecôtes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frites   </a:t>
            </a:r>
            <a:r>
              <a:rPr lang="en-US" sz="7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GF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tabLst>
                <a:tab pos="6057900" algn="r"/>
              </a:tabLst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Black Angus N.Y Sirloin steak, served with house salad and French fries, Peppercorn sauce</a:t>
            </a:r>
          </a:p>
          <a:p>
            <a:pPr>
              <a:tabLst>
                <a:tab pos="6057900" algn="r"/>
              </a:tabLst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Le Burger du Moulin   </a:t>
            </a:r>
          </a:p>
          <a:p>
            <a:pPr>
              <a:tabLst>
                <a:tab pos="3086100" algn="r"/>
              </a:tabLst>
            </a:pP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Sirloin Burger with cheddar, blue or swiss cheese, topped with crispy bacon served with French fries</a:t>
            </a:r>
            <a:endParaRPr lang="en-US" sz="1000" b="1" dirty="0">
              <a:solidFill>
                <a:schemeClr val="tx1">
                  <a:lumMod val="85000"/>
                  <a:lumOff val="1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r>
              <a:rPr lang="en-US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Saumon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</a:t>
            </a:r>
            <a:r>
              <a:rPr lang="en-US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à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la Provençale  GF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Grilled Scottish salmon with roasted fennel and potatoes, tomatoes and olives - Provençal style</a:t>
            </a:r>
          </a:p>
          <a:p>
            <a:pPr>
              <a:tabLst>
                <a:tab pos="3086100" algn="r"/>
              </a:tabLst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r>
              <a:rPr lang="en-US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Salade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</a:t>
            </a:r>
            <a:r>
              <a:rPr lang="en-US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Niçoise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  GF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Yellow fin tuna in olive oil, French string beans, hard-boiled organic egg, fingerling potatoes, cherry tomatoes, </a:t>
            </a:r>
          </a:p>
          <a:p>
            <a:pPr>
              <a:tabLst>
                <a:tab pos="3086100" algn="r"/>
              </a:tabLst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-128"/>
                <a:cs typeface="American Typewriter"/>
              </a:rPr>
              <a:t>Niçoise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-128"/>
                <a:cs typeface="American Typewriter"/>
              </a:rPr>
              <a:t> olives, anchovies and mixed greens	</a:t>
            </a:r>
          </a:p>
          <a:p>
            <a:pPr>
              <a:tabLst>
                <a:tab pos="3086100" algn="r"/>
              </a:tabLst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-128"/>
                <a:cs typeface="American Typewriter"/>
              </a:rPr>
              <a:t>*Substitute with grilled tuna  $6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endParaRPr lang="en-US" sz="900" dirty="0">
              <a:solidFill>
                <a:schemeClr val="tx1">
                  <a:lumMod val="85000"/>
                  <a:lumOff val="1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Pâtes 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à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la ratatouille   </a:t>
            </a: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>
              <a:tabLst>
                <a:tab pos="3086100" algn="r"/>
              </a:tabLst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Penne pasta with pesto, ratatouille Provençale and parmesan cheese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2BC857-D05D-A443-B8CF-4633D727B484}"/>
              </a:ext>
            </a:extLst>
          </p:cNvPr>
          <p:cNvSpPr txBox="1"/>
          <p:nvPr/>
        </p:nvSpPr>
        <p:spPr>
          <a:xfrm>
            <a:off x="440056" y="6543522"/>
            <a:ext cx="3247476" cy="569379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r>
              <a:rPr lang="en-US" sz="1500" u="sng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SIDES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 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merican Typewriter"/>
              </a:rPr>
              <a:t>GF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endParaRPr lang="en-US" sz="1500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D47FCD-56D7-4EC5-9B96-C4367A7D6B63}"/>
              </a:ext>
            </a:extLst>
          </p:cNvPr>
          <p:cNvSpPr txBox="1"/>
          <p:nvPr/>
        </p:nvSpPr>
        <p:spPr>
          <a:xfrm>
            <a:off x="292894" y="8834155"/>
            <a:ext cx="6561930" cy="553990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ctr"/>
            <a:r>
              <a:rPr lang="en-US" sz="1000" dirty="0">
                <a:solidFill>
                  <a:srgbClr val="EA1159"/>
                </a:solidFill>
              </a:rPr>
              <a:t>3% DISCOUNT FOR ALL PURCHASES USING CASH</a:t>
            </a:r>
          </a:p>
          <a:p>
            <a:pPr algn="ctr"/>
            <a:endParaRPr lang="en-US" sz="1000" dirty="0">
              <a:solidFill>
                <a:srgbClr val="EA1159"/>
              </a:solidFill>
            </a:endParaRPr>
          </a:p>
          <a:p>
            <a:pPr algn="ctr"/>
            <a:endParaRPr lang="en-US" sz="1000" dirty="0">
              <a:solidFill>
                <a:srgbClr val="EA1159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6F2C97-5FFD-41C4-AC10-35B5FD1E0320}"/>
              </a:ext>
            </a:extLst>
          </p:cNvPr>
          <p:cNvSpPr txBox="1"/>
          <p:nvPr/>
        </p:nvSpPr>
        <p:spPr>
          <a:xfrm>
            <a:off x="429768" y="225257"/>
            <a:ext cx="1754123" cy="523212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  <a:latin typeface="ChopinScript"/>
                <a:cs typeface="ChopinScript"/>
              </a:rPr>
              <a:t>Le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ChopinScript"/>
                <a:cs typeface="ChopinScript"/>
              </a:rPr>
              <a:t> 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  <a:latin typeface="ChopinScript"/>
                <a:cs typeface="ChopinScript"/>
              </a:rPr>
              <a:t>Moulin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ChopinScript"/>
                <a:cs typeface="ChopinScript"/>
              </a:rPr>
              <a:t> 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hopinScript"/>
              <a:cs typeface="ChopinScrip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37C529-0602-48AD-A578-DCDD2A8D1039}"/>
              </a:ext>
            </a:extLst>
          </p:cNvPr>
          <p:cNvSpPr txBox="1"/>
          <p:nvPr/>
        </p:nvSpPr>
        <p:spPr>
          <a:xfrm>
            <a:off x="429768" y="546413"/>
            <a:ext cx="3257764" cy="55399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lIns="91432" tIns="45716" rIns="91432" bIns="45716" rtlCol="0">
            <a:spAutoFit/>
          </a:bodyPr>
          <a:lstStyle/>
          <a:p>
            <a:r>
              <a:rPr lang="en-US" sz="3000" dirty="0">
                <a:solidFill>
                  <a:srgbClr val="EA1159"/>
                </a:solidFill>
                <a:cs typeface="American Typewriter"/>
              </a:rPr>
              <a:t>DINNER MENU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15653E-F3CD-41B5-9664-FBB50C742E0E}"/>
              </a:ext>
            </a:extLst>
          </p:cNvPr>
          <p:cNvSpPr txBox="1"/>
          <p:nvPr/>
        </p:nvSpPr>
        <p:spPr>
          <a:xfrm>
            <a:off x="354806" y="8005939"/>
            <a:ext cx="6240964" cy="638628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just">
              <a:spcAft>
                <a:spcPts val="300"/>
              </a:spcAft>
              <a:tabLst>
                <a:tab pos="6057900" algn="r"/>
              </a:tabLst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cs typeface="American Typewriter"/>
            </a:endParaRPr>
          </a:p>
          <a:p>
            <a:pPr algn="just">
              <a:spcAft>
                <a:spcPts val="300"/>
              </a:spcAft>
              <a:tabLst>
                <a:tab pos="6057900" algn="r"/>
              </a:tabLst>
            </a:pPr>
            <a:r>
              <a:rPr lang="en-US" sz="900" b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* PLEASE ASK THE SERVER FOR THE DESSERTS MENU</a:t>
            </a:r>
          </a:p>
          <a:p>
            <a:pPr algn="just">
              <a:spcAft>
                <a:spcPts val="300"/>
              </a:spcAft>
              <a:tabLst>
                <a:tab pos="6057900" algn="r"/>
              </a:tabLst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merican Typewriter"/>
              </a:rPr>
              <a:t>                                                                                        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merType Md BT" panose="02090504030505020304" pitchFamily="18" charset="0"/>
                <a:cs typeface="American Typewriter"/>
              </a:rPr>
              <a:t>                                 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FF3D11-BB6C-764A-BC3B-0A4DB8E53699}"/>
              </a:ext>
            </a:extLst>
          </p:cNvPr>
          <p:cNvSpPr/>
          <p:nvPr/>
        </p:nvSpPr>
        <p:spPr>
          <a:xfrm>
            <a:off x="-407671" y="8435779"/>
            <a:ext cx="3429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50" dirty="0"/>
              <a:t>* </a:t>
            </a:r>
            <a:r>
              <a:rPr lang="en-US" sz="1050" b="1" dirty="0"/>
              <a:t>GF</a:t>
            </a:r>
            <a:r>
              <a:rPr lang="en-US" sz="1050" dirty="0"/>
              <a:t>: Gluten Free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16A5831-68C8-1141-8F3E-A50702730BD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43" y="8286942"/>
            <a:ext cx="542925" cy="53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54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nfusion">
      <a:majorFont>
        <a:latin typeface="Mistral"/>
        <a:ea typeface=""/>
        <a:cs typeface=""/>
        <a:font script="Jpan" typeface="ＤＦＰ行書体"/>
      </a:majorFont>
      <a:minorFont>
        <a:latin typeface="Candara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34862</TotalTime>
  <Words>455</Words>
  <Application>Microsoft Macintosh PowerPoint</Application>
  <PresentationFormat>On-screen Show (4:3)</PresentationFormat>
  <Paragraphs>74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ＭＳ Ｐゴシック</vt:lpstr>
      <vt:lpstr>American Typewriter</vt:lpstr>
      <vt:lpstr>AmerType Md BT</vt:lpstr>
      <vt:lpstr>Arial</vt:lpstr>
      <vt:lpstr>Calibri</vt:lpstr>
      <vt:lpstr>Candara</vt:lpstr>
      <vt:lpstr>ChopinScript</vt:lpstr>
      <vt:lpstr>Mistral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 MIRASSOU</dc:creator>
  <cp:lastModifiedBy>Scott Colonna</cp:lastModifiedBy>
  <cp:revision>428</cp:revision>
  <cp:lastPrinted>2024-05-08T15:49:34Z</cp:lastPrinted>
  <dcterms:created xsi:type="dcterms:W3CDTF">2015-04-23T23:29:31Z</dcterms:created>
  <dcterms:modified xsi:type="dcterms:W3CDTF">2024-05-08T16:27:18Z</dcterms:modified>
</cp:coreProperties>
</file>